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60" r:id="rId3"/>
    <p:sldId id="261"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7"/>
    <p:restoredTop sz="79070"/>
  </p:normalViewPr>
  <p:slideViewPr>
    <p:cSldViewPr snapToGrid="0">
      <p:cViewPr>
        <p:scale>
          <a:sx n="89" d="100"/>
          <a:sy n="89" d="100"/>
        </p:scale>
        <p:origin x="186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C8A13-55B5-9342-BC06-8A454FDB594B}"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849B85-6356-9848-92BD-22F2CC5AB06C}" type="slidenum">
              <a:rPr lang="en-US" smtClean="0"/>
              <a:t>‹#›</a:t>
            </a:fld>
            <a:endParaRPr lang="en-US"/>
          </a:p>
        </p:txBody>
      </p:sp>
    </p:spTree>
    <p:extLst>
      <p:ext uri="{BB962C8B-B14F-4D97-AF65-F5344CB8AC3E}">
        <p14:creationId xmlns:p14="http://schemas.microsoft.com/office/powerpoint/2010/main" val="2165980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I consider myself a research epidemiologist, I started this journey</a:t>
            </a:r>
          </a:p>
          <a:p>
            <a:endParaRPr lang="en-US" dirty="0"/>
          </a:p>
          <a:p>
            <a:r>
              <a:rPr lang="en-US" dirty="0"/>
              <a:t>	- Vet school in Mx, I had the opportunity to do some volunteer </a:t>
            </a:r>
            <a:r>
              <a:rPr lang="en-US" dirty="0" err="1"/>
              <a:t>wokr</a:t>
            </a:r>
            <a:r>
              <a:rPr lang="en-US" dirty="0"/>
              <a:t> and short term jobs,  lots of exploration in wildlife and exotic animals, production animals, lab work (bacteriology and pathology), clinics,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MPVM, it really changed my perspective of what I wanted to do for living. I started get more interest in epidemiology and methods. The program was a nice intro to stats and modeling, and for my project I did some work for the national vet services of Peru so </a:t>
            </a:r>
            <a:r>
              <a:rPr lang="en-US" dirty="0" err="1"/>
              <a:t>i</a:t>
            </a:r>
            <a:r>
              <a:rPr lang="en-US" dirty="0"/>
              <a:t> got a bit of experience working with non-academic institutions.</a:t>
            </a:r>
          </a:p>
          <a:p>
            <a:endParaRPr lang="en-US" dirty="0"/>
          </a:p>
        </p:txBody>
      </p:sp>
      <p:sp>
        <p:nvSpPr>
          <p:cNvPr id="4" name="Slide Number Placeholder 3"/>
          <p:cNvSpPr>
            <a:spLocks noGrp="1"/>
          </p:cNvSpPr>
          <p:nvPr>
            <p:ph type="sldNum" sz="quarter" idx="5"/>
          </p:nvPr>
        </p:nvSpPr>
        <p:spPr/>
        <p:txBody>
          <a:bodyPr/>
          <a:lstStyle/>
          <a:p>
            <a:fld id="{D3849B85-6356-9848-92BD-22F2CC5AB06C}" type="slidenum">
              <a:rPr lang="en-US" smtClean="0"/>
              <a:t>1</a:t>
            </a:fld>
            <a:endParaRPr lang="en-US"/>
          </a:p>
        </p:txBody>
      </p:sp>
    </p:spTree>
    <p:extLst>
      <p:ext uri="{BB962C8B-B14F-4D97-AF65-F5344CB8AC3E}">
        <p14:creationId xmlns:p14="http://schemas.microsoft.com/office/powerpoint/2010/main" val="128003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PhD, I knew that I wanted to become more expert in methods, still interested in Epi, but I wanted to become better at the theory and applications</a:t>
            </a:r>
          </a:p>
          <a:p>
            <a:r>
              <a:rPr lang="en-US" dirty="0"/>
              <a:t>			- TA positions (Stats and spatial analysis)</a:t>
            </a:r>
          </a:p>
          <a:p>
            <a:r>
              <a:rPr lang="en-US" dirty="0"/>
              <a:t>			- VMTH consulting one of favs, helped me to think more about stats and translate that to less-stats technical researchers.</a:t>
            </a:r>
          </a:p>
          <a:p>
            <a:r>
              <a:rPr lang="en-US" dirty="0"/>
              <a:t>			- Main work was ABM development</a:t>
            </a:r>
          </a:p>
          <a:p>
            <a:r>
              <a:rPr lang="en-US" dirty="0"/>
              <a:t>			- Complex systems</a:t>
            </a:r>
          </a:p>
          <a:p>
            <a:r>
              <a:rPr lang="en-US" dirty="0"/>
              <a:t>			- Mixed methods</a:t>
            </a:r>
          </a:p>
        </p:txBody>
      </p:sp>
      <p:sp>
        <p:nvSpPr>
          <p:cNvPr id="4" name="Slide Number Placeholder 3"/>
          <p:cNvSpPr>
            <a:spLocks noGrp="1"/>
          </p:cNvSpPr>
          <p:nvPr>
            <p:ph type="sldNum" sz="quarter" idx="5"/>
          </p:nvPr>
        </p:nvSpPr>
        <p:spPr/>
        <p:txBody>
          <a:bodyPr/>
          <a:lstStyle/>
          <a:p>
            <a:fld id="{D3849B85-6356-9848-92BD-22F2CC5AB06C}" type="slidenum">
              <a:rPr lang="en-US" smtClean="0"/>
              <a:t>2</a:t>
            </a:fld>
            <a:endParaRPr lang="en-US"/>
          </a:p>
        </p:txBody>
      </p:sp>
    </p:spTree>
    <p:extLst>
      <p:ext uri="{BB962C8B-B14F-4D97-AF65-F5344CB8AC3E}">
        <p14:creationId xmlns:p14="http://schemas.microsoft.com/office/powerpoint/2010/main" val="369990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Post PhD </a:t>
            </a:r>
          </a:p>
          <a:p>
            <a:r>
              <a:rPr lang="en-US" dirty="0"/>
              <a:t>	- Risk </a:t>
            </a:r>
            <a:r>
              <a:rPr lang="en-US" dirty="0" err="1"/>
              <a:t>assesment</a:t>
            </a:r>
            <a:r>
              <a:rPr lang="en-US" dirty="0"/>
              <a:t> package, alternative to paid software like @Risk, implemented in R and for non-coders with a shiny interface</a:t>
            </a:r>
          </a:p>
          <a:p>
            <a:r>
              <a:rPr lang="en-US" dirty="0"/>
              <a:t>	- Implementing models in other regions (Africa and Trinidad and </a:t>
            </a:r>
            <a:r>
              <a:rPr lang="en-US" dirty="0" err="1"/>
              <a:t>tobago</a:t>
            </a:r>
            <a:r>
              <a:rPr lang="en-US" dirty="0"/>
              <a:t>)</a:t>
            </a:r>
          </a:p>
        </p:txBody>
      </p:sp>
      <p:sp>
        <p:nvSpPr>
          <p:cNvPr id="4" name="Slide Number Placeholder 3"/>
          <p:cNvSpPr>
            <a:spLocks noGrp="1"/>
          </p:cNvSpPr>
          <p:nvPr>
            <p:ph type="sldNum" sz="quarter" idx="5"/>
          </p:nvPr>
        </p:nvSpPr>
        <p:spPr/>
        <p:txBody>
          <a:bodyPr/>
          <a:lstStyle/>
          <a:p>
            <a:fld id="{D3849B85-6356-9848-92BD-22F2CC5AB06C}" type="slidenum">
              <a:rPr lang="en-US" smtClean="0"/>
              <a:t>3</a:t>
            </a:fld>
            <a:endParaRPr lang="en-US"/>
          </a:p>
        </p:txBody>
      </p:sp>
    </p:spTree>
    <p:extLst>
      <p:ext uri="{BB962C8B-B14F-4D97-AF65-F5344CB8AC3E}">
        <p14:creationId xmlns:p14="http://schemas.microsoft.com/office/powerpoint/2010/main" val="801159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Other stuff:</a:t>
            </a:r>
          </a:p>
          <a:p>
            <a:r>
              <a:rPr lang="en-US" dirty="0"/>
              <a:t>	- I enjoy teaching, so I have a couple of workshops for data visualization, analysis, spatial and network analysis and development of dashboards using Shiny. Workshops have been offered for both academic and not academic institutions in different countries</a:t>
            </a:r>
          </a:p>
          <a:p>
            <a:r>
              <a:rPr lang="en-US" dirty="0"/>
              <a:t>	- I also have been doing some volunteer work with local organizations, I developed some tools for data collection, </a:t>
            </a:r>
            <a:r>
              <a:rPr lang="en-US" dirty="0" err="1"/>
              <a:t>visualizaition</a:t>
            </a:r>
            <a:r>
              <a:rPr lang="en-US" dirty="0"/>
              <a:t> and mapping locations</a:t>
            </a:r>
          </a:p>
          <a:p>
            <a:endParaRPr lang="en-US" dirty="0"/>
          </a:p>
          <a:p>
            <a:r>
              <a:rPr lang="en-US" dirty="0"/>
              <a:t>Relevant skills and experience </a:t>
            </a:r>
          </a:p>
          <a:p>
            <a:r>
              <a:rPr lang="en-US" dirty="0"/>
              <a:t>How these fit the position requirements and EHA general mission</a:t>
            </a:r>
          </a:p>
          <a:p>
            <a:pPr marL="171450" indent="-171450">
              <a:buFontTx/>
              <a:buChar char="-"/>
            </a:pPr>
            <a:r>
              <a:rPr lang="en-US" dirty="0"/>
              <a:t>Last couple of years I have been focusing on methods, which I still want to keep growing on that area, but I also want to apply this methods to things I care.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3849B85-6356-9848-92BD-22F2CC5AB06C}" type="slidenum">
              <a:rPr lang="en-US" smtClean="0"/>
              <a:t>4</a:t>
            </a:fld>
            <a:endParaRPr lang="en-US"/>
          </a:p>
        </p:txBody>
      </p:sp>
    </p:spTree>
    <p:extLst>
      <p:ext uri="{BB962C8B-B14F-4D97-AF65-F5344CB8AC3E}">
        <p14:creationId xmlns:p14="http://schemas.microsoft.com/office/powerpoint/2010/main" val="158120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4571-CC15-2C35-ABB3-34AC60A35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0B58C-B6A8-7BAF-77EA-7E9F8A1546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1E3E2-2E8F-40EC-377D-CE000A6FA2C6}"/>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35794964-B049-49D3-9960-3BA01670F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0D8CD-263D-5F12-49AD-9E2BDC73FED3}"/>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386441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2B57-9BD7-2F5C-10D7-86792EA760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F60FE-102A-5D7E-8570-FD1FC62FF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D3B42-8A0F-F42D-11B3-B1069D5B339F}"/>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6907F6D9-43B3-77E1-3FCB-92FA7C898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B0F06-AEBD-6AC5-0F1C-7593B3D12202}"/>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319566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F24DD5-3576-75A9-C446-00CEA11428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00F4EE-2F67-C32B-3D3D-3DFC01F28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5A896-87EF-830A-6D03-865E4A7A6DBD}"/>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FF323D35-E8E6-8800-759B-A658858E8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BB608-4166-E72C-1B18-927B0C3F832E}"/>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343975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6CDBBA-C3A7-EC19-FAEC-F03A237013BF}"/>
              </a:ext>
            </a:extLst>
          </p:cNvPr>
          <p:cNvSpPr/>
          <p:nvPr userDrawn="1"/>
        </p:nvSpPr>
        <p:spPr>
          <a:xfrm>
            <a:off x="0" y="1"/>
            <a:ext cx="12192000" cy="1343817"/>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0E61F-70E1-57DB-6B0C-D9A03DC9A33E}"/>
              </a:ext>
            </a:extLst>
          </p:cNvPr>
          <p:cNvSpPr>
            <a:spLocks noGrp="1"/>
          </p:cNvSpPr>
          <p:nvPr>
            <p:ph type="title"/>
          </p:nvPr>
        </p:nvSpPr>
        <p:spPr>
          <a:xfrm>
            <a:off x="0" y="1825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DED0DFC-667B-54D2-B0A1-B5B1D12091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0DAE6-BD99-03F6-8B2E-64C9AD7F3263}"/>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D7254F1A-6093-9A59-214A-F20B93CBB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2C6FC-FC07-B8AE-729D-6EFFA718FE44}"/>
              </a:ext>
            </a:extLst>
          </p:cNvPr>
          <p:cNvSpPr>
            <a:spLocks noGrp="1"/>
          </p:cNvSpPr>
          <p:nvPr>
            <p:ph type="sldNum" sz="quarter" idx="12"/>
          </p:nvPr>
        </p:nvSpPr>
        <p:spPr/>
        <p:txBody>
          <a:bodyPr/>
          <a:lstStyle/>
          <a:p>
            <a:fld id="{8DB499A6-1503-9343-AE93-A67E65D0643F}" type="slidenum">
              <a:rPr lang="en-US" smtClean="0"/>
              <a:t>‹#›</a:t>
            </a:fld>
            <a:endParaRPr lang="en-US"/>
          </a:p>
        </p:txBody>
      </p:sp>
      <p:pic>
        <p:nvPicPr>
          <p:cNvPr id="7" name="Picture 6">
            <a:extLst>
              <a:ext uri="{FF2B5EF4-FFF2-40B4-BE49-F238E27FC236}">
                <a16:creationId xmlns:a16="http://schemas.microsoft.com/office/drawing/2014/main" id="{2D54AB69-AEE7-9D62-48CB-F1C44249EC26}"/>
              </a:ext>
            </a:extLst>
          </p:cNvPr>
          <p:cNvPicPr>
            <a:picLocks noChangeAspect="1"/>
          </p:cNvPicPr>
          <p:nvPr userDrawn="1"/>
        </p:nvPicPr>
        <p:blipFill>
          <a:blip r:embed="rId2"/>
          <a:stretch>
            <a:fillRect/>
          </a:stretch>
        </p:blipFill>
        <p:spPr>
          <a:xfrm>
            <a:off x="10225709" y="-306252"/>
            <a:ext cx="2256183" cy="1692137"/>
          </a:xfrm>
          <a:prstGeom prst="rect">
            <a:avLst/>
          </a:prstGeom>
        </p:spPr>
      </p:pic>
    </p:spTree>
    <p:extLst>
      <p:ext uri="{BB962C8B-B14F-4D97-AF65-F5344CB8AC3E}">
        <p14:creationId xmlns:p14="http://schemas.microsoft.com/office/powerpoint/2010/main" val="418996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C6F2-1547-A6F4-37B1-A663AE6E8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D7BAAD-89AB-A4E5-1E7B-255791DB5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771735-2C76-7C67-A18A-1B10EE997E39}"/>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A13AB277-8837-D687-2218-9D3CDA17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08B35-96CF-9BEB-7BE8-4AA9767F037E}"/>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3774612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221F-06AE-F316-ADDA-1F34AC07F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15189-D8F3-A4A3-901C-E066C36B23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21EF1D-3835-0225-8125-971D8FFF29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2B9120-FFAC-830C-A8A9-A0A4B598F649}"/>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6" name="Footer Placeholder 5">
            <a:extLst>
              <a:ext uri="{FF2B5EF4-FFF2-40B4-BE49-F238E27FC236}">
                <a16:creationId xmlns:a16="http://schemas.microsoft.com/office/drawing/2014/main" id="{1D318ABE-9498-B99C-DDD3-881407ADC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6E2FF-92CF-1730-53E9-98BE8330B9BF}"/>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5227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086B-7D9C-5630-E2A3-69C6872853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82C40-EC9B-FD44-D7B0-38081F162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BAAC51-A5B3-689B-EC6C-1F9D249580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0D2DA-C193-1CF6-29EF-987A8DD2EE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67B58-8DDB-0128-DCDA-E2150663B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9F18C6-C38D-77A2-9C14-71493EEB4C92}"/>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8" name="Footer Placeholder 7">
            <a:extLst>
              <a:ext uri="{FF2B5EF4-FFF2-40B4-BE49-F238E27FC236}">
                <a16:creationId xmlns:a16="http://schemas.microsoft.com/office/drawing/2014/main" id="{20DEAC8E-956A-4130-1B8F-1491BF4EA9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6CC83-213B-7CDD-644A-4EAC10B833F9}"/>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375238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4FCA-4E01-4DA8-B439-CBF3904756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65FA6E-B549-3463-0A6E-5C55A6D3DE07}"/>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4" name="Footer Placeholder 3">
            <a:extLst>
              <a:ext uri="{FF2B5EF4-FFF2-40B4-BE49-F238E27FC236}">
                <a16:creationId xmlns:a16="http://schemas.microsoft.com/office/drawing/2014/main" id="{28478B70-8F37-F556-81A6-78D9016B4C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3DD806-0204-B4D6-EC49-F384ADF7E0DD}"/>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1336076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26FB4-B0ED-1954-3874-38F9F079D087}"/>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3" name="Footer Placeholder 2">
            <a:extLst>
              <a:ext uri="{FF2B5EF4-FFF2-40B4-BE49-F238E27FC236}">
                <a16:creationId xmlns:a16="http://schemas.microsoft.com/office/drawing/2014/main" id="{68B16E67-83BE-53A2-B57F-1B112D3130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A2482F-8C58-B53F-C165-8897BD28B070}"/>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42929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3014-2FB0-F4D1-01DC-DF2A2FC87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405887-AB64-EAB7-62F8-6EE9821450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2C6137-70A7-B974-D885-D92506853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F26B82-AAF5-824B-B85C-7FF4E7D9A070}"/>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6" name="Footer Placeholder 5">
            <a:extLst>
              <a:ext uri="{FF2B5EF4-FFF2-40B4-BE49-F238E27FC236}">
                <a16:creationId xmlns:a16="http://schemas.microsoft.com/office/drawing/2014/main" id="{87916860-0D0F-DEB5-D120-89F8D94F7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5547E1-42CC-51AB-A903-F718EF233C77}"/>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223387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6DFD-3F29-C99A-A1B8-312846C48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134EAB-DCD2-9D86-E0EA-7E4F170A1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E3935D-0F9E-D991-5988-2BF7B7BD4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61DE56-855F-ABF7-6430-D2794FE136D5}"/>
              </a:ext>
            </a:extLst>
          </p:cNvPr>
          <p:cNvSpPr>
            <a:spLocks noGrp="1"/>
          </p:cNvSpPr>
          <p:nvPr>
            <p:ph type="dt" sz="half" idx="10"/>
          </p:nvPr>
        </p:nvSpPr>
        <p:spPr/>
        <p:txBody>
          <a:bodyPr/>
          <a:lstStyle/>
          <a:p>
            <a:fld id="{5ACEC285-2729-D748-97A4-8F826A37B448}" type="datetimeFigureOut">
              <a:rPr lang="en-US" smtClean="0"/>
              <a:t>10/14/22</a:t>
            </a:fld>
            <a:endParaRPr lang="en-US"/>
          </a:p>
        </p:txBody>
      </p:sp>
      <p:sp>
        <p:nvSpPr>
          <p:cNvPr id="6" name="Footer Placeholder 5">
            <a:extLst>
              <a:ext uri="{FF2B5EF4-FFF2-40B4-BE49-F238E27FC236}">
                <a16:creationId xmlns:a16="http://schemas.microsoft.com/office/drawing/2014/main" id="{1892841D-F62B-4419-9E4C-25F94C7ED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B4786-E2A1-9F1B-29AF-72576FF0F120}"/>
              </a:ext>
            </a:extLst>
          </p:cNvPr>
          <p:cNvSpPr>
            <a:spLocks noGrp="1"/>
          </p:cNvSpPr>
          <p:nvPr>
            <p:ph type="sldNum" sz="quarter" idx="12"/>
          </p:nvPr>
        </p:nvSpPr>
        <p:spPr/>
        <p:txBody>
          <a:bodyPr/>
          <a:lstStyle/>
          <a:p>
            <a:fld id="{8DB499A6-1503-9343-AE93-A67E65D0643F}" type="slidenum">
              <a:rPr lang="en-US" smtClean="0"/>
              <a:t>‹#›</a:t>
            </a:fld>
            <a:endParaRPr lang="en-US"/>
          </a:p>
        </p:txBody>
      </p:sp>
    </p:spTree>
    <p:extLst>
      <p:ext uri="{BB962C8B-B14F-4D97-AF65-F5344CB8AC3E}">
        <p14:creationId xmlns:p14="http://schemas.microsoft.com/office/powerpoint/2010/main" val="191873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DD0FF9-3C5E-D019-D4B7-6B24E863E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12F411-A3D5-D338-6057-E75354F79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B2C25-2668-DAA9-95E1-B1998C71C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EC285-2729-D748-97A4-8F826A37B448}" type="datetimeFigureOut">
              <a:rPr lang="en-US" smtClean="0"/>
              <a:t>10/14/22</a:t>
            </a:fld>
            <a:endParaRPr lang="en-US"/>
          </a:p>
        </p:txBody>
      </p:sp>
      <p:sp>
        <p:nvSpPr>
          <p:cNvPr id="5" name="Footer Placeholder 4">
            <a:extLst>
              <a:ext uri="{FF2B5EF4-FFF2-40B4-BE49-F238E27FC236}">
                <a16:creationId xmlns:a16="http://schemas.microsoft.com/office/drawing/2014/main" id="{649D4E2D-1286-4C03-0569-D6E23BA02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E18520-D7FD-332B-EE6F-F2A016240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499A6-1503-9343-AE93-A67E65D0643F}" type="slidenum">
              <a:rPr lang="en-US" smtClean="0"/>
              <a:t>‹#›</a:t>
            </a:fld>
            <a:endParaRPr lang="en-US"/>
          </a:p>
        </p:txBody>
      </p:sp>
    </p:spTree>
    <p:extLst>
      <p:ext uri="{BB962C8B-B14F-4D97-AF65-F5344CB8AC3E}">
        <p14:creationId xmlns:p14="http://schemas.microsoft.com/office/powerpoint/2010/main" val="1765969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em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1140-6BD2-28B0-E92F-16565DC840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B9F038-D3F4-948E-315C-B322E99E0A4C}"/>
              </a:ext>
            </a:extLst>
          </p:cNvPr>
          <p:cNvPicPr>
            <a:picLocks noChangeAspect="1"/>
          </p:cNvPicPr>
          <p:nvPr/>
        </p:nvPicPr>
        <p:blipFill rotWithShape="1">
          <a:blip r:embed="rId3"/>
          <a:srcRect b="31257"/>
          <a:stretch/>
        </p:blipFill>
        <p:spPr>
          <a:xfrm>
            <a:off x="440514" y="1359660"/>
            <a:ext cx="1515189" cy="661322"/>
          </a:xfrm>
          <a:prstGeom prst="rect">
            <a:avLst/>
          </a:prstGeom>
        </p:spPr>
      </p:pic>
      <p:sp>
        <p:nvSpPr>
          <p:cNvPr id="9" name="TextBox 8">
            <a:extLst>
              <a:ext uri="{FF2B5EF4-FFF2-40B4-BE49-F238E27FC236}">
                <a16:creationId xmlns:a16="http://schemas.microsoft.com/office/drawing/2014/main" id="{81D49A98-D32A-3FB8-5C9E-0819A1EE370A}"/>
              </a:ext>
            </a:extLst>
          </p:cNvPr>
          <p:cNvSpPr txBox="1"/>
          <p:nvPr/>
        </p:nvSpPr>
        <p:spPr>
          <a:xfrm>
            <a:off x="440514" y="2017459"/>
            <a:ext cx="1668214" cy="338554"/>
          </a:xfrm>
          <a:prstGeom prst="rect">
            <a:avLst/>
          </a:prstGeom>
          <a:noFill/>
        </p:spPr>
        <p:txBody>
          <a:bodyPr wrap="none" rtlCol="0">
            <a:spAutoFit/>
          </a:bodyPr>
          <a:lstStyle/>
          <a:p>
            <a:r>
              <a:rPr lang="en-US" sz="1600" dirty="0">
                <a:solidFill>
                  <a:schemeClr val="accent1">
                    <a:lumMod val="90000"/>
                    <a:lumOff val="10000"/>
                  </a:schemeClr>
                </a:solidFill>
              </a:rPr>
              <a:t>DVM (2010-2015)</a:t>
            </a:r>
          </a:p>
        </p:txBody>
      </p:sp>
      <p:pic>
        <p:nvPicPr>
          <p:cNvPr id="12" name="Picture 11">
            <a:extLst>
              <a:ext uri="{FF2B5EF4-FFF2-40B4-BE49-F238E27FC236}">
                <a16:creationId xmlns:a16="http://schemas.microsoft.com/office/drawing/2014/main" id="{72AC59E5-D16C-0252-F4DB-55F48A3A079E}"/>
              </a:ext>
            </a:extLst>
          </p:cNvPr>
          <p:cNvPicPr>
            <a:picLocks noChangeAspect="1"/>
          </p:cNvPicPr>
          <p:nvPr/>
        </p:nvPicPr>
        <p:blipFill>
          <a:blip r:embed="rId4"/>
          <a:stretch>
            <a:fillRect/>
          </a:stretch>
        </p:blipFill>
        <p:spPr>
          <a:xfrm>
            <a:off x="2108728" y="4703988"/>
            <a:ext cx="2308225" cy="2154012"/>
          </a:xfrm>
          <a:prstGeom prst="rect">
            <a:avLst/>
          </a:prstGeom>
        </p:spPr>
      </p:pic>
      <p:pic>
        <p:nvPicPr>
          <p:cNvPr id="13" name="Picture 12">
            <a:extLst>
              <a:ext uri="{FF2B5EF4-FFF2-40B4-BE49-F238E27FC236}">
                <a16:creationId xmlns:a16="http://schemas.microsoft.com/office/drawing/2014/main" id="{7D48D398-E636-735E-D7C7-47DAD1487236}"/>
              </a:ext>
            </a:extLst>
          </p:cNvPr>
          <p:cNvPicPr>
            <a:picLocks noChangeAspect="1"/>
          </p:cNvPicPr>
          <p:nvPr/>
        </p:nvPicPr>
        <p:blipFill>
          <a:blip r:embed="rId5"/>
          <a:stretch>
            <a:fillRect/>
          </a:stretch>
        </p:blipFill>
        <p:spPr>
          <a:xfrm>
            <a:off x="229128" y="4956985"/>
            <a:ext cx="1879600" cy="1879600"/>
          </a:xfrm>
          <a:prstGeom prst="rect">
            <a:avLst/>
          </a:prstGeom>
        </p:spPr>
      </p:pic>
      <p:pic>
        <p:nvPicPr>
          <p:cNvPr id="14" name="Picture 13">
            <a:extLst>
              <a:ext uri="{FF2B5EF4-FFF2-40B4-BE49-F238E27FC236}">
                <a16:creationId xmlns:a16="http://schemas.microsoft.com/office/drawing/2014/main" id="{C7C1A2DA-F046-B6AB-8DB1-5C786F2F1B2E}"/>
              </a:ext>
            </a:extLst>
          </p:cNvPr>
          <p:cNvPicPr>
            <a:picLocks noChangeAspect="1"/>
          </p:cNvPicPr>
          <p:nvPr/>
        </p:nvPicPr>
        <p:blipFill>
          <a:blip r:embed="rId6"/>
          <a:stretch>
            <a:fillRect/>
          </a:stretch>
        </p:blipFill>
        <p:spPr>
          <a:xfrm>
            <a:off x="2121428" y="2861485"/>
            <a:ext cx="1879600" cy="1875841"/>
          </a:xfrm>
          <a:prstGeom prst="rect">
            <a:avLst/>
          </a:prstGeom>
        </p:spPr>
      </p:pic>
      <p:pic>
        <p:nvPicPr>
          <p:cNvPr id="15" name="Picture 14">
            <a:extLst>
              <a:ext uri="{FF2B5EF4-FFF2-40B4-BE49-F238E27FC236}">
                <a16:creationId xmlns:a16="http://schemas.microsoft.com/office/drawing/2014/main" id="{40B750A9-2E29-2E4A-387A-9658D5E3EBF2}"/>
              </a:ext>
            </a:extLst>
          </p:cNvPr>
          <p:cNvPicPr>
            <a:picLocks noChangeAspect="1"/>
          </p:cNvPicPr>
          <p:nvPr/>
        </p:nvPicPr>
        <p:blipFill>
          <a:blip r:embed="rId7"/>
          <a:stretch>
            <a:fillRect/>
          </a:stretch>
        </p:blipFill>
        <p:spPr>
          <a:xfrm>
            <a:off x="229128" y="2861485"/>
            <a:ext cx="2095500" cy="2095500"/>
          </a:xfrm>
          <a:prstGeom prst="rect">
            <a:avLst/>
          </a:prstGeom>
        </p:spPr>
      </p:pic>
      <p:cxnSp>
        <p:nvCxnSpPr>
          <p:cNvPr id="17" name="Straight Arrow Connector 16">
            <a:extLst>
              <a:ext uri="{FF2B5EF4-FFF2-40B4-BE49-F238E27FC236}">
                <a16:creationId xmlns:a16="http://schemas.microsoft.com/office/drawing/2014/main" id="{E367F111-2FC2-1341-3BD8-376E46808B68}"/>
              </a:ext>
            </a:extLst>
          </p:cNvPr>
          <p:cNvCxnSpPr/>
          <p:nvPr/>
        </p:nvCxnSpPr>
        <p:spPr>
          <a:xfrm>
            <a:off x="985838" y="2701284"/>
            <a:ext cx="102441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3C269AC-EB21-5AA6-2054-D9B469F14783}"/>
              </a:ext>
            </a:extLst>
          </p:cNvPr>
          <p:cNvPicPr>
            <a:picLocks noChangeAspect="1"/>
          </p:cNvPicPr>
          <p:nvPr/>
        </p:nvPicPr>
        <p:blipFill>
          <a:blip r:embed="rId8"/>
          <a:stretch>
            <a:fillRect/>
          </a:stretch>
        </p:blipFill>
        <p:spPr>
          <a:xfrm>
            <a:off x="3037076" y="1471163"/>
            <a:ext cx="2324893" cy="569198"/>
          </a:xfrm>
          <a:prstGeom prst="rect">
            <a:avLst/>
          </a:prstGeom>
        </p:spPr>
      </p:pic>
      <p:sp>
        <p:nvSpPr>
          <p:cNvPr id="19" name="TextBox 18">
            <a:extLst>
              <a:ext uri="{FF2B5EF4-FFF2-40B4-BE49-F238E27FC236}">
                <a16:creationId xmlns:a16="http://schemas.microsoft.com/office/drawing/2014/main" id="{92F2BA34-3D5B-6A6C-4865-817E2AB1C80A}"/>
              </a:ext>
            </a:extLst>
          </p:cNvPr>
          <p:cNvSpPr txBox="1"/>
          <p:nvPr/>
        </p:nvSpPr>
        <p:spPr>
          <a:xfrm>
            <a:off x="3418458" y="2000754"/>
            <a:ext cx="1823513" cy="338554"/>
          </a:xfrm>
          <a:prstGeom prst="rect">
            <a:avLst/>
          </a:prstGeom>
          <a:noFill/>
        </p:spPr>
        <p:txBody>
          <a:bodyPr wrap="none" rtlCol="0">
            <a:spAutoFit/>
          </a:bodyPr>
          <a:lstStyle/>
          <a:p>
            <a:r>
              <a:rPr lang="en-US" sz="1600" dirty="0">
                <a:solidFill>
                  <a:schemeClr val="accent1">
                    <a:lumMod val="90000"/>
                    <a:lumOff val="10000"/>
                  </a:schemeClr>
                </a:solidFill>
              </a:rPr>
              <a:t>MPVM (2016-2017)</a:t>
            </a:r>
          </a:p>
        </p:txBody>
      </p:sp>
      <p:pic>
        <p:nvPicPr>
          <p:cNvPr id="20" name="Picture 19">
            <a:extLst>
              <a:ext uri="{FF2B5EF4-FFF2-40B4-BE49-F238E27FC236}">
                <a16:creationId xmlns:a16="http://schemas.microsoft.com/office/drawing/2014/main" id="{CF1DD098-BF5F-F23F-5A0D-00276D0C5375}"/>
              </a:ext>
            </a:extLst>
          </p:cNvPr>
          <p:cNvPicPr>
            <a:picLocks noChangeAspect="1"/>
          </p:cNvPicPr>
          <p:nvPr/>
        </p:nvPicPr>
        <p:blipFill>
          <a:blip r:embed="rId9"/>
          <a:stretch>
            <a:fillRect/>
          </a:stretch>
        </p:blipFill>
        <p:spPr>
          <a:xfrm>
            <a:off x="5139247" y="3162496"/>
            <a:ext cx="6823625" cy="3215035"/>
          </a:xfrm>
          <a:prstGeom prst="rect">
            <a:avLst/>
          </a:prstGeom>
        </p:spPr>
      </p:pic>
    </p:spTree>
    <p:extLst>
      <p:ext uri="{BB962C8B-B14F-4D97-AF65-F5344CB8AC3E}">
        <p14:creationId xmlns:p14="http://schemas.microsoft.com/office/powerpoint/2010/main" val="232278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83D3-E639-EF10-B979-718257317637}"/>
              </a:ext>
            </a:extLst>
          </p:cNvPr>
          <p:cNvSpPr>
            <a:spLocks noGrp="1"/>
          </p:cNvSpPr>
          <p:nvPr>
            <p:ph type="title"/>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D24685FA-2BEC-5EF3-E6E0-07EBA7380C43}"/>
              </a:ext>
            </a:extLst>
          </p:cNvPr>
          <p:cNvPicPr>
            <a:picLocks noChangeAspect="1"/>
          </p:cNvPicPr>
          <p:nvPr/>
        </p:nvPicPr>
        <p:blipFill rotWithShape="1">
          <a:blip r:embed="rId3"/>
          <a:srcRect r="12122"/>
          <a:stretch/>
        </p:blipFill>
        <p:spPr>
          <a:xfrm>
            <a:off x="8323094" y="3047058"/>
            <a:ext cx="3764131" cy="2409368"/>
          </a:xfrm>
          <a:prstGeom prst="rect">
            <a:avLst/>
          </a:prstGeom>
        </p:spPr>
      </p:pic>
      <p:pic>
        <p:nvPicPr>
          <p:cNvPr id="18" name="Picture 17" descr="Diagram&#10;&#10;Description automatically generated">
            <a:extLst>
              <a:ext uri="{FF2B5EF4-FFF2-40B4-BE49-F238E27FC236}">
                <a16:creationId xmlns:a16="http://schemas.microsoft.com/office/drawing/2014/main" id="{630AB89B-C2D6-6290-C12D-B3EF86DF1F23}"/>
              </a:ext>
            </a:extLst>
          </p:cNvPr>
          <p:cNvPicPr>
            <a:picLocks noChangeAspect="1"/>
          </p:cNvPicPr>
          <p:nvPr/>
        </p:nvPicPr>
        <p:blipFill>
          <a:blip r:embed="rId4"/>
          <a:stretch>
            <a:fillRect/>
          </a:stretch>
        </p:blipFill>
        <p:spPr>
          <a:xfrm>
            <a:off x="4070823" y="2793795"/>
            <a:ext cx="3530914" cy="2031971"/>
          </a:xfrm>
          <a:prstGeom prst="rect">
            <a:avLst/>
          </a:prstGeom>
        </p:spPr>
      </p:pic>
      <p:pic>
        <p:nvPicPr>
          <p:cNvPr id="19" name="Picture 18" descr="Chart&#10;&#10;Description automatically generated">
            <a:extLst>
              <a:ext uri="{FF2B5EF4-FFF2-40B4-BE49-F238E27FC236}">
                <a16:creationId xmlns:a16="http://schemas.microsoft.com/office/drawing/2014/main" id="{E5F758B0-62AD-C95A-DAC2-F8E0935B5683}"/>
              </a:ext>
            </a:extLst>
          </p:cNvPr>
          <p:cNvPicPr>
            <a:picLocks noChangeAspect="1"/>
          </p:cNvPicPr>
          <p:nvPr/>
        </p:nvPicPr>
        <p:blipFill rotWithShape="1">
          <a:blip r:embed="rId5"/>
          <a:srcRect l="22320" r="33542" b="63259"/>
          <a:stretch/>
        </p:blipFill>
        <p:spPr>
          <a:xfrm>
            <a:off x="3898586" y="4529397"/>
            <a:ext cx="3870432" cy="1854058"/>
          </a:xfrm>
          <a:prstGeom prst="rect">
            <a:avLst/>
          </a:prstGeom>
        </p:spPr>
      </p:pic>
      <p:pic>
        <p:nvPicPr>
          <p:cNvPr id="21" name="Picture 20" descr="Graphical user interface, application, Teams&#10;&#10;Description automatically generated">
            <a:extLst>
              <a:ext uri="{FF2B5EF4-FFF2-40B4-BE49-F238E27FC236}">
                <a16:creationId xmlns:a16="http://schemas.microsoft.com/office/drawing/2014/main" id="{36A70D7D-0265-F500-EC12-65522F6C3FFA}"/>
              </a:ext>
            </a:extLst>
          </p:cNvPr>
          <p:cNvPicPr>
            <a:picLocks noChangeAspect="1"/>
          </p:cNvPicPr>
          <p:nvPr/>
        </p:nvPicPr>
        <p:blipFill>
          <a:blip r:embed="rId6"/>
          <a:stretch>
            <a:fillRect/>
          </a:stretch>
        </p:blipFill>
        <p:spPr>
          <a:xfrm>
            <a:off x="86092" y="4933237"/>
            <a:ext cx="3042871" cy="1046379"/>
          </a:xfrm>
          <a:prstGeom prst="rect">
            <a:avLst/>
          </a:prstGeom>
        </p:spPr>
      </p:pic>
      <p:pic>
        <p:nvPicPr>
          <p:cNvPr id="22" name="Picture 21">
            <a:extLst>
              <a:ext uri="{FF2B5EF4-FFF2-40B4-BE49-F238E27FC236}">
                <a16:creationId xmlns:a16="http://schemas.microsoft.com/office/drawing/2014/main" id="{F9422673-D1DD-303E-C0CA-E31E3652F71D}"/>
              </a:ext>
            </a:extLst>
          </p:cNvPr>
          <p:cNvPicPr>
            <a:picLocks noChangeAspect="1"/>
          </p:cNvPicPr>
          <p:nvPr/>
        </p:nvPicPr>
        <p:blipFill>
          <a:blip r:embed="rId7"/>
          <a:stretch>
            <a:fillRect/>
          </a:stretch>
        </p:blipFill>
        <p:spPr>
          <a:xfrm>
            <a:off x="104775" y="2793795"/>
            <a:ext cx="3126731" cy="1776346"/>
          </a:xfrm>
          <a:prstGeom prst="rect">
            <a:avLst/>
          </a:prstGeom>
        </p:spPr>
      </p:pic>
      <p:pic>
        <p:nvPicPr>
          <p:cNvPr id="23" name="Picture 22">
            <a:extLst>
              <a:ext uri="{FF2B5EF4-FFF2-40B4-BE49-F238E27FC236}">
                <a16:creationId xmlns:a16="http://schemas.microsoft.com/office/drawing/2014/main" id="{0DE198FD-9505-DFAA-48BC-46C090B98D1C}"/>
              </a:ext>
            </a:extLst>
          </p:cNvPr>
          <p:cNvPicPr>
            <a:picLocks noChangeAspect="1"/>
          </p:cNvPicPr>
          <p:nvPr/>
        </p:nvPicPr>
        <p:blipFill rotWithShape="1">
          <a:blip r:embed="rId8"/>
          <a:srcRect b="31257"/>
          <a:stretch/>
        </p:blipFill>
        <p:spPr>
          <a:xfrm>
            <a:off x="440514" y="1359660"/>
            <a:ext cx="1515189" cy="661322"/>
          </a:xfrm>
          <a:prstGeom prst="rect">
            <a:avLst/>
          </a:prstGeom>
        </p:spPr>
      </p:pic>
      <p:pic>
        <p:nvPicPr>
          <p:cNvPr id="24" name="Picture 23">
            <a:extLst>
              <a:ext uri="{FF2B5EF4-FFF2-40B4-BE49-F238E27FC236}">
                <a16:creationId xmlns:a16="http://schemas.microsoft.com/office/drawing/2014/main" id="{313E27AF-33AC-24E1-C84D-169E8B31C6EF}"/>
              </a:ext>
            </a:extLst>
          </p:cNvPr>
          <p:cNvPicPr>
            <a:picLocks noChangeAspect="1"/>
          </p:cNvPicPr>
          <p:nvPr/>
        </p:nvPicPr>
        <p:blipFill>
          <a:blip r:embed="rId9"/>
          <a:stretch>
            <a:fillRect/>
          </a:stretch>
        </p:blipFill>
        <p:spPr>
          <a:xfrm>
            <a:off x="3037076" y="1471163"/>
            <a:ext cx="2324893" cy="569198"/>
          </a:xfrm>
          <a:prstGeom prst="rect">
            <a:avLst/>
          </a:prstGeom>
        </p:spPr>
      </p:pic>
      <p:pic>
        <p:nvPicPr>
          <p:cNvPr id="25" name="Picture 24">
            <a:extLst>
              <a:ext uri="{FF2B5EF4-FFF2-40B4-BE49-F238E27FC236}">
                <a16:creationId xmlns:a16="http://schemas.microsoft.com/office/drawing/2014/main" id="{D3BD6CBA-3A7A-1B9C-1DDE-E44665BD5B7A}"/>
              </a:ext>
            </a:extLst>
          </p:cNvPr>
          <p:cNvPicPr>
            <a:picLocks noChangeAspect="1"/>
          </p:cNvPicPr>
          <p:nvPr/>
        </p:nvPicPr>
        <p:blipFill>
          <a:blip r:embed="rId10"/>
          <a:stretch>
            <a:fillRect/>
          </a:stretch>
        </p:blipFill>
        <p:spPr>
          <a:xfrm>
            <a:off x="6291650" y="1485451"/>
            <a:ext cx="2741775" cy="416878"/>
          </a:xfrm>
          <a:prstGeom prst="rect">
            <a:avLst/>
          </a:prstGeom>
        </p:spPr>
      </p:pic>
      <p:sp>
        <p:nvSpPr>
          <p:cNvPr id="27" name="TextBox 26">
            <a:extLst>
              <a:ext uri="{FF2B5EF4-FFF2-40B4-BE49-F238E27FC236}">
                <a16:creationId xmlns:a16="http://schemas.microsoft.com/office/drawing/2014/main" id="{2AB235C2-3269-2643-46AC-EDADA7A9733E}"/>
              </a:ext>
            </a:extLst>
          </p:cNvPr>
          <p:cNvSpPr txBox="1"/>
          <p:nvPr/>
        </p:nvSpPr>
        <p:spPr>
          <a:xfrm>
            <a:off x="3418458" y="2000754"/>
            <a:ext cx="1823513" cy="338554"/>
          </a:xfrm>
          <a:prstGeom prst="rect">
            <a:avLst/>
          </a:prstGeom>
          <a:noFill/>
        </p:spPr>
        <p:txBody>
          <a:bodyPr wrap="none" rtlCol="0">
            <a:spAutoFit/>
          </a:bodyPr>
          <a:lstStyle/>
          <a:p>
            <a:r>
              <a:rPr lang="en-US" sz="1600" dirty="0">
                <a:solidFill>
                  <a:schemeClr val="accent1">
                    <a:lumMod val="90000"/>
                    <a:lumOff val="10000"/>
                  </a:schemeClr>
                </a:solidFill>
              </a:rPr>
              <a:t>MPVM (2016-2017)</a:t>
            </a:r>
          </a:p>
        </p:txBody>
      </p:sp>
      <p:sp>
        <p:nvSpPr>
          <p:cNvPr id="28" name="TextBox 27">
            <a:extLst>
              <a:ext uri="{FF2B5EF4-FFF2-40B4-BE49-F238E27FC236}">
                <a16:creationId xmlns:a16="http://schemas.microsoft.com/office/drawing/2014/main" id="{4DD0CD7B-375F-E72E-1344-3D895DF44F08}"/>
              </a:ext>
            </a:extLst>
          </p:cNvPr>
          <p:cNvSpPr txBox="1"/>
          <p:nvPr/>
        </p:nvSpPr>
        <p:spPr>
          <a:xfrm>
            <a:off x="440514" y="2017459"/>
            <a:ext cx="1668214" cy="338554"/>
          </a:xfrm>
          <a:prstGeom prst="rect">
            <a:avLst/>
          </a:prstGeom>
          <a:noFill/>
        </p:spPr>
        <p:txBody>
          <a:bodyPr wrap="none" rtlCol="0">
            <a:spAutoFit/>
          </a:bodyPr>
          <a:lstStyle/>
          <a:p>
            <a:r>
              <a:rPr lang="en-US" sz="1600" dirty="0">
                <a:solidFill>
                  <a:schemeClr val="accent1">
                    <a:lumMod val="90000"/>
                    <a:lumOff val="10000"/>
                  </a:schemeClr>
                </a:solidFill>
              </a:rPr>
              <a:t>DVM (2010-2015)</a:t>
            </a:r>
          </a:p>
        </p:txBody>
      </p:sp>
      <p:sp>
        <p:nvSpPr>
          <p:cNvPr id="29" name="TextBox 28">
            <a:extLst>
              <a:ext uri="{FF2B5EF4-FFF2-40B4-BE49-F238E27FC236}">
                <a16:creationId xmlns:a16="http://schemas.microsoft.com/office/drawing/2014/main" id="{0A60F738-4A1C-7B44-D282-2E1E7FC0B8A5}"/>
              </a:ext>
            </a:extLst>
          </p:cNvPr>
          <p:cNvSpPr txBox="1"/>
          <p:nvPr/>
        </p:nvSpPr>
        <p:spPr>
          <a:xfrm>
            <a:off x="6538048" y="1923433"/>
            <a:ext cx="1592103" cy="338554"/>
          </a:xfrm>
          <a:prstGeom prst="rect">
            <a:avLst/>
          </a:prstGeom>
          <a:noFill/>
        </p:spPr>
        <p:txBody>
          <a:bodyPr wrap="none" rtlCol="0">
            <a:spAutoFit/>
          </a:bodyPr>
          <a:lstStyle/>
          <a:p>
            <a:r>
              <a:rPr lang="en-US" sz="1600" dirty="0">
                <a:solidFill>
                  <a:schemeClr val="accent1">
                    <a:lumMod val="90000"/>
                    <a:lumOff val="10000"/>
                  </a:schemeClr>
                </a:solidFill>
              </a:rPr>
              <a:t>PhD (2017-2021)</a:t>
            </a:r>
          </a:p>
        </p:txBody>
      </p:sp>
      <p:cxnSp>
        <p:nvCxnSpPr>
          <p:cNvPr id="31" name="Straight Arrow Connector 30">
            <a:extLst>
              <a:ext uri="{FF2B5EF4-FFF2-40B4-BE49-F238E27FC236}">
                <a16:creationId xmlns:a16="http://schemas.microsoft.com/office/drawing/2014/main" id="{C8E61D63-A38B-6EEE-102E-BA114B1D8985}"/>
              </a:ext>
            </a:extLst>
          </p:cNvPr>
          <p:cNvCxnSpPr/>
          <p:nvPr/>
        </p:nvCxnSpPr>
        <p:spPr>
          <a:xfrm>
            <a:off x="985838" y="2701284"/>
            <a:ext cx="102441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88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D254-D1EB-3342-4D4A-5E698E88AA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E66117C-5FFC-926F-F0CB-E194A8AE3FAB}"/>
              </a:ext>
            </a:extLst>
          </p:cNvPr>
          <p:cNvPicPr>
            <a:picLocks noChangeAspect="1"/>
          </p:cNvPicPr>
          <p:nvPr/>
        </p:nvPicPr>
        <p:blipFill rotWithShape="1">
          <a:blip r:embed="rId3"/>
          <a:srcRect b="31257"/>
          <a:stretch/>
        </p:blipFill>
        <p:spPr>
          <a:xfrm>
            <a:off x="440514" y="1359660"/>
            <a:ext cx="1515189" cy="661322"/>
          </a:xfrm>
          <a:prstGeom prst="rect">
            <a:avLst/>
          </a:prstGeom>
        </p:spPr>
      </p:pic>
      <p:pic>
        <p:nvPicPr>
          <p:cNvPr id="5" name="Picture 4">
            <a:extLst>
              <a:ext uri="{FF2B5EF4-FFF2-40B4-BE49-F238E27FC236}">
                <a16:creationId xmlns:a16="http://schemas.microsoft.com/office/drawing/2014/main" id="{57B092A3-1149-267D-E22F-AA48068A8682}"/>
              </a:ext>
            </a:extLst>
          </p:cNvPr>
          <p:cNvPicPr>
            <a:picLocks noChangeAspect="1"/>
          </p:cNvPicPr>
          <p:nvPr/>
        </p:nvPicPr>
        <p:blipFill>
          <a:blip r:embed="rId4"/>
          <a:stretch>
            <a:fillRect/>
          </a:stretch>
        </p:blipFill>
        <p:spPr>
          <a:xfrm>
            <a:off x="3037076" y="1471163"/>
            <a:ext cx="2324893" cy="569198"/>
          </a:xfrm>
          <a:prstGeom prst="rect">
            <a:avLst/>
          </a:prstGeom>
        </p:spPr>
      </p:pic>
      <p:pic>
        <p:nvPicPr>
          <p:cNvPr id="6" name="Picture 5">
            <a:extLst>
              <a:ext uri="{FF2B5EF4-FFF2-40B4-BE49-F238E27FC236}">
                <a16:creationId xmlns:a16="http://schemas.microsoft.com/office/drawing/2014/main" id="{990B0852-1C06-16D7-DF39-67BE565B0A73}"/>
              </a:ext>
            </a:extLst>
          </p:cNvPr>
          <p:cNvPicPr>
            <a:picLocks noChangeAspect="1"/>
          </p:cNvPicPr>
          <p:nvPr/>
        </p:nvPicPr>
        <p:blipFill>
          <a:blip r:embed="rId5"/>
          <a:stretch>
            <a:fillRect/>
          </a:stretch>
        </p:blipFill>
        <p:spPr>
          <a:xfrm>
            <a:off x="6291650" y="1485451"/>
            <a:ext cx="2741775" cy="416878"/>
          </a:xfrm>
          <a:prstGeom prst="rect">
            <a:avLst/>
          </a:prstGeom>
        </p:spPr>
      </p:pic>
      <p:pic>
        <p:nvPicPr>
          <p:cNvPr id="7" name="Picture 6">
            <a:extLst>
              <a:ext uri="{FF2B5EF4-FFF2-40B4-BE49-F238E27FC236}">
                <a16:creationId xmlns:a16="http://schemas.microsoft.com/office/drawing/2014/main" id="{9752EEE2-D695-B3C9-5C78-06721899E2CC}"/>
              </a:ext>
            </a:extLst>
          </p:cNvPr>
          <p:cNvPicPr>
            <a:picLocks noChangeAspect="1"/>
          </p:cNvPicPr>
          <p:nvPr/>
        </p:nvPicPr>
        <p:blipFill>
          <a:blip r:embed="rId6"/>
          <a:stretch>
            <a:fillRect/>
          </a:stretch>
        </p:blipFill>
        <p:spPr>
          <a:xfrm>
            <a:off x="9206148" y="1364546"/>
            <a:ext cx="2870200" cy="698500"/>
          </a:xfrm>
          <a:prstGeom prst="rect">
            <a:avLst/>
          </a:prstGeom>
        </p:spPr>
      </p:pic>
      <p:sp>
        <p:nvSpPr>
          <p:cNvPr id="8" name="TextBox 7">
            <a:extLst>
              <a:ext uri="{FF2B5EF4-FFF2-40B4-BE49-F238E27FC236}">
                <a16:creationId xmlns:a16="http://schemas.microsoft.com/office/drawing/2014/main" id="{9549464C-E913-23E0-29FA-55F361B7B06A}"/>
              </a:ext>
            </a:extLst>
          </p:cNvPr>
          <p:cNvSpPr txBox="1"/>
          <p:nvPr/>
        </p:nvSpPr>
        <p:spPr>
          <a:xfrm>
            <a:off x="3418458" y="2000754"/>
            <a:ext cx="1823513" cy="338554"/>
          </a:xfrm>
          <a:prstGeom prst="rect">
            <a:avLst/>
          </a:prstGeom>
          <a:noFill/>
        </p:spPr>
        <p:txBody>
          <a:bodyPr wrap="none" rtlCol="0">
            <a:spAutoFit/>
          </a:bodyPr>
          <a:lstStyle/>
          <a:p>
            <a:r>
              <a:rPr lang="en-US" sz="1600" dirty="0">
                <a:solidFill>
                  <a:schemeClr val="accent1">
                    <a:lumMod val="90000"/>
                    <a:lumOff val="10000"/>
                  </a:schemeClr>
                </a:solidFill>
              </a:rPr>
              <a:t>MPVM (2016-2017)</a:t>
            </a:r>
          </a:p>
        </p:txBody>
      </p:sp>
      <p:sp>
        <p:nvSpPr>
          <p:cNvPr id="9" name="TextBox 8">
            <a:extLst>
              <a:ext uri="{FF2B5EF4-FFF2-40B4-BE49-F238E27FC236}">
                <a16:creationId xmlns:a16="http://schemas.microsoft.com/office/drawing/2014/main" id="{52CFD026-B65A-1B7E-67BA-3EC3CCB95D3E}"/>
              </a:ext>
            </a:extLst>
          </p:cNvPr>
          <p:cNvSpPr txBox="1"/>
          <p:nvPr/>
        </p:nvSpPr>
        <p:spPr>
          <a:xfrm>
            <a:off x="440514" y="2017459"/>
            <a:ext cx="1668214" cy="338554"/>
          </a:xfrm>
          <a:prstGeom prst="rect">
            <a:avLst/>
          </a:prstGeom>
          <a:noFill/>
        </p:spPr>
        <p:txBody>
          <a:bodyPr wrap="none" rtlCol="0">
            <a:spAutoFit/>
          </a:bodyPr>
          <a:lstStyle/>
          <a:p>
            <a:r>
              <a:rPr lang="en-US" sz="1600" dirty="0">
                <a:solidFill>
                  <a:schemeClr val="accent1">
                    <a:lumMod val="90000"/>
                    <a:lumOff val="10000"/>
                  </a:schemeClr>
                </a:solidFill>
              </a:rPr>
              <a:t>DVM (2010-2015)</a:t>
            </a:r>
          </a:p>
        </p:txBody>
      </p:sp>
      <p:sp>
        <p:nvSpPr>
          <p:cNvPr id="10" name="TextBox 9">
            <a:extLst>
              <a:ext uri="{FF2B5EF4-FFF2-40B4-BE49-F238E27FC236}">
                <a16:creationId xmlns:a16="http://schemas.microsoft.com/office/drawing/2014/main" id="{405AC140-2F35-6546-3739-7093A34E0A32}"/>
              </a:ext>
            </a:extLst>
          </p:cNvPr>
          <p:cNvSpPr txBox="1"/>
          <p:nvPr/>
        </p:nvSpPr>
        <p:spPr>
          <a:xfrm>
            <a:off x="6538048" y="1923433"/>
            <a:ext cx="1592103" cy="338554"/>
          </a:xfrm>
          <a:prstGeom prst="rect">
            <a:avLst/>
          </a:prstGeom>
          <a:noFill/>
        </p:spPr>
        <p:txBody>
          <a:bodyPr wrap="none" rtlCol="0">
            <a:spAutoFit/>
          </a:bodyPr>
          <a:lstStyle/>
          <a:p>
            <a:r>
              <a:rPr lang="en-US" sz="1600" dirty="0">
                <a:solidFill>
                  <a:schemeClr val="accent1">
                    <a:lumMod val="90000"/>
                    <a:lumOff val="10000"/>
                  </a:schemeClr>
                </a:solidFill>
              </a:rPr>
              <a:t>PhD (2017-2021)</a:t>
            </a:r>
          </a:p>
        </p:txBody>
      </p:sp>
      <p:sp>
        <p:nvSpPr>
          <p:cNvPr id="11" name="TextBox 10">
            <a:extLst>
              <a:ext uri="{FF2B5EF4-FFF2-40B4-BE49-F238E27FC236}">
                <a16:creationId xmlns:a16="http://schemas.microsoft.com/office/drawing/2014/main" id="{896A51F4-602A-B4F7-AF82-19014FF515A2}"/>
              </a:ext>
            </a:extLst>
          </p:cNvPr>
          <p:cNvSpPr txBox="1"/>
          <p:nvPr/>
        </p:nvSpPr>
        <p:spPr>
          <a:xfrm>
            <a:off x="9534422" y="2040361"/>
            <a:ext cx="2183931" cy="338554"/>
          </a:xfrm>
          <a:prstGeom prst="rect">
            <a:avLst/>
          </a:prstGeom>
          <a:noFill/>
        </p:spPr>
        <p:txBody>
          <a:bodyPr wrap="none" rtlCol="0">
            <a:spAutoFit/>
          </a:bodyPr>
          <a:lstStyle/>
          <a:p>
            <a:r>
              <a:rPr lang="en-US" sz="1600" dirty="0">
                <a:solidFill>
                  <a:schemeClr val="accent1">
                    <a:lumMod val="90000"/>
                    <a:lumOff val="10000"/>
                  </a:schemeClr>
                </a:solidFill>
              </a:rPr>
              <a:t>Post-Doc (2022-current)</a:t>
            </a:r>
          </a:p>
        </p:txBody>
      </p:sp>
      <p:cxnSp>
        <p:nvCxnSpPr>
          <p:cNvPr id="12" name="Straight Arrow Connector 11">
            <a:extLst>
              <a:ext uri="{FF2B5EF4-FFF2-40B4-BE49-F238E27FC236}">
                <a16:creationId xmlns:a16="http://schemas.microsoft.com/office/drawing/2014/main" id="{6BB7B9F2-6496-163B-CB87-362779D69EBE}"/>
              </a:ext>
            </a:extLst>
          </p:cNvPr>
          <p:cNvCxnSpPr/>
          <p:nvPr/>
        </p:nvCxnSpPr>
        <p:spPr>
          <a:xfrm>
            <a:off x="985838" y="2701284"/>
            <a:ext cx="102441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FF6F97F-80A2-7FC5-BDF6-892239F2E028}"/>
              </a:ext>
            </a:extLst>
          </p:cNvPr>
          <p:cNvPicPr>
            <a:picLocks noChangeAspect="1"/>
          </p:cNvPicPr>
          <p:nvPr/>
        </p:nvPicPr>
        <p:blipFill>
          <a:blip r:embed="rId7"/>
          <a:stretch>
            <a:fillRect/>
          </a:stretch>
        </p:blipFill>
        <p:spPr>
          <a:xfrm>
            <a:off x="1271941" y="3079944"/>
            <a:ext cx="4679610" cy="1747681"/>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237CA5CE-D5CA-E7AB-D29D-B417F1D78A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8899" y="4968425"/>
            <a:ext cx="2842360" cy="1740343"/>
          </a:xfrm>
          <a:prstGeom prst="rect">
            <a:avLst/>
          </a:prstGeom>
        </p:spPr>
      </p:pic>
      <p:pic>
        <p:nvPicPr>
          <p:cNvPr id="16" name="Picture 15">
            <a:extLst>
              <a:ext uri="{FF2B5EF4-FFF2-40B4-BE49-F238E27FC236}">
                <a16:creationId xmlns:a16="http://schemas.microsoft.com/office/drawing/2014/main" id="{782F1848-2F4B-ADEB-7BB1-41159AB9E8BC}"/>
              </a:ext>
            </a:extLst>
          </p:cNvPr>
          <p:cNvPicPr>
            <a:picLocks noChangeAspect="1"/>
          </p:cNvPicPr>
          <p:nvPr/>
        </p:nvPicPr>
        <p:blipFill rotWithShape="1">
          <a:blip r:embed="rId9">
            <a:extLst>
              <a:ext uri="{28A0092B-C50C-407E-A947-70E740481C1C}">
                <a14:useLocalDpi xmlns:a14="http://schemas.microsoft.com/office/drawing/2010/main" val="0"/>
              </a:ext>
            </a:extLst>
          </a:blip>
          <a:srcRect t="19497" b="24151"/>
          <a:stretch/>
        </p:blipFill>
        <p:spPr>
          <a:xfrm>
            <a:off x="7136163" y="5514732"/>
            <a:ext cx="3708049" cy="1194036"/>
          </a:xfrm>
          <a:prstGeom prst="rect">
            <a:avLst/>
          </a:prstGeom>
        </p:spPr>
      </p:pic>
      <p:pic>
        <p:nvPicPr>
          <p:cNvPr id="17" name="Picture 16">
            <a:extLst>
              <a:ext uri="{FF2B5EF4-FFF2-40B4-BE49-F238E27FC236}">
                <a16:creationId xmlns:a16="http://schemas.microsoft.com/office/drawing/2014/main" id="{A4E4FA80-369C-A0DF-7703-190ACB9BE2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8941" y="3023654"/>
            <a:ext cx="4442483" cy="2498897"/>
          </a:xfrm>
          <a:prstGeom prst="rect">
            <a:avLst/>
          </a:prstGeom>
        </p:spPr>
      </p:pic>
    </p:spTree>
    <p:extLst>
      <p:ext uri="{BB962C8B-B14F-4D97-AF65-F5344CB8AC3E}">
        <p14:creationId xmlns:p14="http://schemas.microsoft.com/office/powerpoint/2010/main" val="1240301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F275-5303-F997-97C2-F639C1FC23D5}"/>
              </a:ext>
            </a:extLst>
          </p:cNvPr>
          <p:cNvSpPr>
            <a:spLocks noGrp="1"/>
          </p:cNvSpPr>
          <p:nvPr>
            <p:ph type="title"/>
          </p:nvPr>
        </p:nvSpPr>
        <p:spPr/>
        <p:txBody>
          <a:bodyPr/>
          <a:lstStyle/>
          <a:p>
            <a:endParaRPr lang="en-US"/>
          </a:p>
        </p:txBody>
      </p:sp>
      <p:pic>
        <p:nvPicPr>
          <p:cNvPr id="25" name="Picture 24" descr="A group of people sitting around a table with laptops&#10;&#10;Description automatically generated">
            <a:extLst>
              <a:ext uri="{FF2B5EF4-FFF2-40B4-BE49-F238E27FC236}">
                <a16:creationId xmlns:a16="http://schemas.microsoft.com/office/drawing/2014/main" id="{6CDCCD07-20BC-7AFA-2DEF-9331C8CDAE88}"/>
              </a:ext>
            </a:extLst>
          </p:cNvPr>
          <p:cNvPicPr>
            <a:picLocks noChangeAspect="1"/>
          </p:cNvPicPr>
          <p:nvPr/>
        </p:nvPicPr>
        <p:blipFill>
          <a:blip r:embed="rId3"/>
          <a:stretch>
            <a:fillRect/>
          </a:stretch>
        </p:blipFill>
        <p:spPr>
          <a:xfrm>
            <a:off x="0" y="1780191"/>
            <a:ext cx="5109464" cy="2191734"/>
          </a:xfrm>
          <a:prstGeom prst="rect">
            <a:avLst/>
          </a:prstGeom>
        </p:spPr>
      </p:pic>
      <p:pic>
        <p:nvPicPr>
          <p:cNvPr id="26" name="Picture 25" descr="A group of people posing for a photo&#10;&#10;Description automatically generated">
            <a:extLst>
              <a:ext uri="{FF2B5EF4-FFF2-40B4-BE49-F238E27FC236}">
                <a16:creationId xmlns:a16="http://schemas.microsoft.com/office/drawing/2014/main" id="{F69F2B27-D212-25E4-30F9-6833B3FE823E}"/>
              </a:ext>
            </a:extLst>
          </p:cNvPr>
          <p:cNvPicPr>
            <a:picLocks noChangeAspect="1"/>
          </p:cNvPicPr>
          <p:nvPr/>
        </p:nvPicPr>
        <p:blipFill>
          <a:blip r:embed="rId4"/>
          <a:stretch>
            <a:fillRect/>
          </a:stretch>
        </p:blipFill>
        <p:spPr>
          <a:xfrm>
            <a:off x="-1" y="4062057"/>
            <a:ext cx="5077201" cy="1481493"/>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86322CB9-9928-7E13-5A05-0F8FC5A42E3B}"/>
              </a:ext>
            </a:extLst>
          </p:cNvPr>
          <p:cNvPicPr>
            <a:picLocks noChangeAspect="1"/>
          </p:cNvPicPr>
          <p:nvPr/>
        </p:nvPicPr>
        <p:blipFill>
          <a:blip r:embed="rId5"/>
          <a:stretch>
            <a:fillRect/>
          </a:stretch>
        </p:blipFill>
        <p:spPr>
          <a:xfrm>
            <a:off x="5700715" y="1602713"/>
            <a:ext cx="4614864" cy="3082144"/>
          </a:xfrm>
          <a:prstGeom prst="rect">
            <a:avLst/>
          </a:prstGeom>
        </p:spPr>
      </p:pic>
      <p:pic>
        <p:nvPicPr>
          <p:cNvPr id="28" name="Picture 27" descr="Graphical user interface&#10;&#10;Description automatically generated with low confidence">
            <a:extLst>
              <a:ext uri="{FF2B5EF4-FFF2-40B4-BE49-F238E27FC236}">
                <a16:creationId xmlns:a16="http://schemas.microsoft.com/office/drawing/2014/main" id="{2B87B08F-858E-6C65-232F-91DEAF2653B6}"/>
              </a:ext>
            </a:extLst>
          </p:cNvPr>
          <p:cNvPicPr>
            <a:picLocks noChangeAspect="1"/>
          </p:cNvPicPr>
          <p:nvPr/>
        </p:nvPicPr>
        <p:blipFill>
          <a:blip r:embed="rId6"/>
          <a:stretch>
            <a:fillRect/>
          </a:stretch>
        </p:blipFill>
        <p:spPr>
          <a:xfrm>
            <a:off x="7129466" y="3971925"/>
            <a:ext cx="4985535" cy="2752015"/>
          </a:xfrm>
          <a:prstGeom prst="rect">
            <a:avLst/>
          </a:prstGeom>
        </p:spPr>
      </p:pic>
    </p:spTree>
    <p:extLst>
      <p:ext uri="{BB962C8B-B14F-4D97-AF65-F5344CB8AC3E}">
        <p14:creationId xmlns:p14="http://schemas.microsoft.com/office/powerpoint/2010/main" val="1300059433"/>
      </p:ext>
    </p:extLst>
  </p:cSld>
  <p:clrMapOvr>
    <a:masterClrMapping/>
  </p:clrMapOvr>
</p:sld>
</file>

<file path=ppt/theme/theme1.xml><?xml version="1.0" encoding="utf-8"?>
<a:theme xmlns:a="http://schemas.openxmlformats.org/drawingml/2006/main" name="Office Theme">
  <a:themeElements>
    <a:clrScheme name="Pablo">
      <a:dk1>
        <a:srgbClr val="000000"/>
      </a:dk1>
      <a:lt1>
        <a:srgbClr val="FFFFFF"/>
      </a:lt1>
      <a:dk2>
        <a:srgbClr val="242852"/>
      </a:dk2>
      <a:lt2>
        <a:srgbClr val="ACCBF9"/>
      </a:lt2>
      <a:accent1>
        <a:srgbClr val="141F16"/>
      </a:accent1>
      <a:accent2>
        <a:srgbClr val="629D62"/>
      </a:accent2>
      <a:accent3>
        <a:srgbClr val="74408A"/>
      </a:accent3>
      <a:accent4>
        <a:srgbClr val="23B2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413</Words>
  <Application>Microsoft Macintosh PowerPoint</Application>
  <PresentationFormat>Widescreen</PresentationFormat>
  <Paragraphs>33</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Pablo Gomez Vazquez</dc:creator>
  <cp:lastModifiedBy>Jose Pablo Gomez Vazquez</cp:lastModifiedBy>
  <cp:revision>1</cp:revision>
  <dcterms:created xsi:type="dcterms:W3CDTF">2022-10-14T19:18:16Z</dcterms:created>
  <dcterms:modified xsi:type="dcterms:W3CDTF">2022-10-14T21:04:33Z</dcterms:modified>
</cp:coreProperties>
</file>